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2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E124-F281-42AD-833A-62C953708436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241CD-9C78-43DB-B025-07A40DA9A0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E124-F281-42AD-833A-62C953708436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241CD-9C78-43DB-B025-07A40DA9A0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E124-F281-42AD-833A-62C953708436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241CD-9C78-43DB-B025-07A40DA9A0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E124-F281-42AD-833A-62C953708436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241CD-9C78-43DB-B025-07A40DA9A0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E124-F281-42AD-833A-62C953708436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241CD-9C78-43DB-B025-07A40DA9A0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E124-F281-42AD-833A-62C953708436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241CD-9C78-43DB-B025-07A40DA9A0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E124-F281-42AD-833A-62C953708436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241CD-9C78-43DB-B025-07A40DA9A0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E124-F281-42AD-833A-62C953708436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241CD-9C78-43DB-B025-07A40DA9A0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E124-F281-42AD-833A-62C953708436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241CD-9C78-43DB-B025-07A40DA9A0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E124-F281-42AD-833A-62C953708436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241CD-9C78-43DB-B025-07A40DA9A0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E124-F281-42AD-833A-62C953708436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241CD-9C78-43DB-B025-07A40DA9A0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E124-F281-42AD-833A-62C953708436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241CD-9C78-43DB-B025-07A40DA9A07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0" y="332656"/>
            <a:ext cx="8892480" cy="648072"/>
          </a:xfrm>
        </p:spPr>
        <p:txBody>
          <a:bodyPr>
            <a:noAutofit/>
          </a:bodyPr>
          <a:lstStyle/>
          <a:p>
            <a:pPr eaLnBrk="0" hangingPunct="0"/>
            <a:r>
              <a:rPr kumimoji="1" lang="ru-RU" sz="2000" b="1" spc="1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rial" charset="0"/>
                <a:cs typeface="Times New Roman" pitchFamily="18" charset="0"/>
              </a:rPr>
              <a:t/>
            </a:r>
            <a:br>
              <a:rPr kumimoji="1" lang="ru-RU" sz="2000" b="1" spc="1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rial" charset="0"/>
                <a:cs typeface="Times New Roman" pitchFamily="18" charset="0"/>
              </a:rPr>
            </a:br>
            <a:r>
              <a:rPr kumimoji="1" lang="ru-RU" sz="2000" b="1" spc="1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rial" charset="0"/>
                <a:cs typeface="Times New Roman" pitchFamily="18" charset="0"/>
              </a:rPr>
              <a:t>ОПРЕДЕЛЕНИЕ ГРАЖДАН</a:t>
            </a:r>
            <a:br>
              <a:rPr kumimoji="1" lang="ru-RU" sz="2000" b="1" spc="1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rial" charset="0"/>
                <a:cs typeface="Times New Roman" pitchFamily="18" charset="0"/>
              </a:rPr>
            </a:br>
            <a:r>
              <a:rPr kumimoji="1" lang="ru-RU" sz="2000" b="1" spc="1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rial" charset="0"/>
                <a:cs typeface="Times New Roman" pitchFamily="18" charset="0"/>
              </a:rPr>
              <a:t> </a:t>
            </a:r>
            <a:r>
              <a:rPr kumimoji="1" lang="ru-RU" sz="2000" b="1" spc="1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rial" charset="0"/>
                <a:cs typeface="Times New Roman" pitchFamily="18" charset="0"/>
              </a:rPr>
              <a:t>ПРЕДПЕНСИОННОГО </a:t>
            </a:r>
            <a:r>
              <a:rPr kumimoji="1" lang="ru-RU" sz="2000" b="1" spc="1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rial" charset="0"/>
                <a:cs typeface="Times New Roman" pitchFamily="18" charset="0"/>
              </a:rPr>
              <a:t>ВОЗРАСТА </a:t>
            </a:r>
            <a:r>
              <a:rPr kumimoji="1" lang="ru-RU" sz="2000" b="1" spc="100" dirty="0" smtClean="0">
                <a:solidFill>
                  <a:srgbClr val="C0504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rial" charset="0"/>
                <a:cs typeface="Times New Roman" pitchFamily="18" charset="0"/>
              </a:rPr>
              <a:t>ИСХОДЯ ИЗ ОБЩЕУСТАНОВЛЕННОГО ПЕНСИОННОГО ВОЗРАСТА</a:t>
            </a:r>
            <a:br>
              <a:rPr kumimoji="1" lang="ru-RU" sz="2000" b="1" spc="100" dirty="0" smtClean="0">
                <a:solidFill>
                  <a:srgbClr val="C0504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rial" charset="0"/>
                <a:cs typeface="Times New Roman" pitchFamily="18" charset="0"/>
              </a:rPr>
            </a:br>
            <a:r>
              <a:rPr kumimoji="1" lang="ru-RU" sz="2000" b="1" spc="1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rial" charset="0"/>
                <a:cs typeface="Times New Roman" pitchFamily="18" charset="0"/>
              </a:rPr>
              <a:t>  </a:t>
            </a:r>
            <a:r>
              <a:rPr kumimoji="1" lang="ru-RU" sz="1400" b="1" spc="1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rial" charset="0"/>
                <a:cs typeface="Times New Roman" pitchFamily="18" charset="0"/>
              </a:rPr>
              <a:t>(ЗАКОН </a:t>
            </a:r>
            <a:r>
              <a:rPr kumimoji="1" lang="ru-RU" sz="1400" b="1" spc="1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rial" charset="0"/>
                <a:cs typeface="Times New Roman" pitchFamily="18" charset="0"/>
              </a:rPr>
              <a:t>«О ЗАНЯТОСТИ НАСЕЛЕНИЯ В РФ</a:t>
            </a:r>
            <a:r>
              <a:rPr kumimoji="1" lang="ru-RU" sz="1400" b="1" spc="1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rial" charset="0"/>
                <a:cs typeface="Times New Roman" pitchFamily="18" charset="0"/>
              </a:rPr>
              <a:t>», </a:t>
            </a:r>
            <a:br>
              <a:rPr kumimoji="1" lang="ru-RU" sz="1400" b="1" spc="1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rial" charset="0"/>
                <a:cs typeface="Times New Roman" pitchFamily="18" charset="0"/>
              </a:rPr>
            </a:br>
            <a:r>
              <a:rPr kumimoji="1" lang="ru-RU" sz="1400" b="1" spc="1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rial" charset="0"/>
                <a:cs typeface="Times New Roman" pitchFamily="18" charset="0"/>
              </a:rPr>
              <a:t>ТРУДОВОЙ КОДЕКС РФ</a:t>
            </a:r>
            <a:r>
              <a:rPr kumimoji="1" lang="ru-RU" sz="1400" b="1" spc="1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rial" charset="0"/>
                <a:cs typeface="Times New Roman" pitchFamily="18" charset="0"/>
              </a:rPr>
              <a:t>)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850986"/>
              </p:ext>
            </p:extLst>
          </p:nvPr>
        </p:nvGraphicFramePr>
        <p:xfrm>
          <a:off x="611560" y="1556792"/>
          <a:ext cx="8280923" cy="48134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5683"/>
                <a:gridCol w="599524"/>
                <a:gridCol w="599524"/>
                <a:gridCol w="599524"/>
                <a:gridCol w="599524"/>
                <a:gridCol w="599524"/>
                <a:gridCol w="599524"/>
                <a:gridCol w="599524"/>
                <a:gridCol w="599524"/>
                <a:gridCol w="599524"/>
                <a:gridCol w="599524"/>
              </a:tblGrid>
              <a:tr h="440477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effectLst/>
                          <a:latin typeface="+mn-lt"/>
                        </a:rPr>
                        <a:t>МУЖЧИНЫ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10" marR="9310" marT="931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82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2019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2027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2028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965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ОБЩЕУСТАНОВЛЕННЫЙ "НОВЫЙ" ПЕНСИОННЫЙ ВОЗРАСТ ДЛЯ МУЖЧИН 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61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62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63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64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65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65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65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65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65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65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257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ВОЗРАСТ, ОТНЕСЕННЫЙ К КАТЕГОРИИ ГРАЖДАН ПРЕДПЕНСИОННОГО ВОЗРАСТА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56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57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58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59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60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60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60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60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60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60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38205">
                <a:tc rowSpan="10">
                  <a:txBody>
                    <a:bodyPr/>
                    <a:lstStyle/>
                    <a:p>
                      <a:pPr algn="l" fontAlgn="ctr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ГОД РОЖДЕНИЯ МУЖЧИН, КОТОРЫЕ ОТНОСЯТСЯ К КАТЕГОРИИ ГРАЖДАН ПРЕДПЕНСИОННОГО ВОЗРАСТА ИСХОДЯ ИЗ ОБЩЕУСТАНОВЛЕННОГО "НОВОГО" ПЕНСИОННОГО ВОЗРАСТА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1959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382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1960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1960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1960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382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1961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1961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1961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1961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1961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382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1962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1962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1962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1962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1962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1962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1962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382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1963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1963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1963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1963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1963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1963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1963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1963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1963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382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1964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1964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1964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1964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1964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382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1965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1965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1965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1965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382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1966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1966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1966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382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1967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1967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382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50" b="1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1968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310" marR="9310" marT="931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72816"/>
            <a:ext cx="61156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Группа 12"/>
          <p:cNvGrpSpPr/>
          <p:nvPr/>
        </p:nvGrpSpPr>
        <p:grpSpPr>
          <a:xfrm>
            <a:off x="8100392" y="0"/>
            <a:ext cx="971600" cy="973584"/>
            <a:chOff x="7740350" y="0"/>
            <a:chExt cx="1403650" cy="973584"/>
          </a:xfrm>
        </p:grpSpPr>
        <p:pic>
          <p:nvPicPr>
            <p:cNvPr id="14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59107" y="0"/>
              <a:ext cx="684893" cy="9735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0" y="0"/>
              <a:ext cx="721617" cy="9735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804248" y="6381328"/>
            <a:ext cx="2133600" cy="365125"/>
          </a:xfrm>
        </p:spPr>
        <p:txBody>
          <a:bodyPr/>
          <a:lstStyle/>
          <a:p>
            <a:fld id="{5F767C2C-E550-428C-B5E6-EC8817DDC938}" type="slidenum">
              <a:rPr lang="ru-RU" smtClean="0">
                <a:solidFill>
                  <a:schemeClr val="tx1"/>
                </a:solidFill>
              </a:rPr>
              <a:pPr/>
              <a:t>1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638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Microsoft Office PowerPoint</Application>
  <PresentationFormat>Экран (4:3)</PresentationFormat>
  <Paragraphs>137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ОПРЕДЕЛЕНИЕ ГРАЖДАН  ПРЕДПЕНСИОННОГО ВОЗРАСТА ИСХОДЯ ИЗ ОБЩЕУСТАНОВЛЕННОГО ПЕНСИОННОГО ВОЗРАСТА   (ЗАКОН «О ЗАНЯТОСТИ НАСЕЛЕНИЯ В РФ»,  ТРУДОВОЙ КОДЕКС РФ)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ОПРЕДЕЛЕНИЕ ГРАЖДАН  ПРЕДПЕНСИОННОГО ВОЗРАСТА ИСХОДЯ ИЗ ОБЩЕУСТАНОВЛЕННОГО ПЕНСИОННОГО ВОЗРАСТА   (ЗАКОН «О ЗАНЯТОСТИ НАСЕЛЕНИЯ В РФ»,  ТРУДОВОЙ КОДЕКС РФ)</dc:title>
  <dc:creator>pfr</dc:creator>
  <cp:lastModifiedBy>pfr</cp:lastModifiedBy>
  <cp:revision>1</cp:revision>
  <dcterms:created xsi:type="dcterms:W3CDTF">2019-01-31T07:52:30Z</dcterms:created>
  <dcterms:modified xsi:type="dcterms:W3CDTF">2019-01-31T07:53:17Z</dcterms:modified>
</cp:coreProperties>
</file>