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2" y="-9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6019"/>
          <a:stretch/>
        </p:blipFill>
        <p:spPr>
          <a:xfrm flipH="1">
            <a:off x="-10274" y="-1"/>
            <a:ext cx="11887200" cy="8280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7968809" y="106712"/>
            <a:ext cx="627318" cy="5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3275" y="85887"/>
            <a:ext cx="20529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  <a:endParaRPr lang="ru-RU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853" y="7545307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8640" y="7089938"/>
            <a:ext cx="4274050" cy="62672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127" y="6552043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8391" y="7267595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6220" y="705063"/>
            <a:ext cx="3777877" cy="624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(на обороте фотографии чернилами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указывается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фамилия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, имя, отчество и дата фотографирования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(первый экземпляр – собственноручно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Анкета (форму можно получить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 военном комиссариате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сайте 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документов об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образовании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трудовой книжки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Служебная характеристика с последнего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места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работы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(учебы, службы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Выписка из домовой книги (при 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свидетельства 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рождении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военного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билета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паспорта</a:t>
            </a:r>
            <a:endParaRPr lang="en-US" sz="1400" dirty="0" smtClean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свидетельств о браке и рождении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детей</a:t>
            </a:r>
            <a:r>
              <a:rPr lang="en-US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(при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наличии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на военную службу </a:t>
            </a:r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в резерве</a:t>
            </a:r>
            <a:endParaRPr lang="ru-RU" sz="16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447327"/>
            <a:ext cx="34207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 smtClean="0">
                <a:solidFill>
                  <a:srgbClr val="005CAA"/>
                </a:solidFill>
                <a:latin typeface="MyriadPro-Bold"/>
              </a:rPr>
              <a:t>По </a:t>
            </a:r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здоровью: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А) или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годным к военной службе с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незначительными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получить первую, вторую или третью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категорию пригодности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конкретной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выбранной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не ниже основного общего (9 классов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488165"/>
            <a:ext cx="350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отбывал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наказание в виде лишения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подвергался административному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наказанию 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потребление наркотических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психотропных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 отношении него вынесен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обвинительный приговор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 назначено наказание,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ведется дознание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либо предварительное следствие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уголовное дело передано в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суд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421" y="4941889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8848" y="7050923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 smtClean="0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smtClean="0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b="6183"/>
          <a:stretch/>
        </p:blipFill>
        <p:spPr>
          <a:xfrm>
            <a:off x="4095151" y="6826993"/>
            <a:ext cx="1417462" cy="1329828"/>
          </a:xfrm>
          <a:prstGeom prst="rect">
            <a:avLst/>
          </a:prstGeom>
        </p:spPr>
      </p:pic>
      <p:sp>
        <p:nvSpPr>
          <p:cNvPr id="24" name="Freeform 14"/>
          <p:cNvSpPr/>
          <p:nvPr/>
        </p:nvSpPr>
        <p:spPr>
          <a:xfrm>
            <a:off x="134322" y="5088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541926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74346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327218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56328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2340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07304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1285" y="672740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9705" y="7815297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9704" y="450599"/>
            <a:ext cx="368738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Указом Президента Российской Федерации от 17.07.2015года «О создании мобилизационного людского резерва Вооруженных Сил РФ», военный комиссариат Сергиевского,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Исаклинского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Челно-Вершинского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Шенталинского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районов Самарской области проводит отбор граждан для поступления в мобилизационный людской резерв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3232561"/>
            <a:ext cx="1110766" cy="4173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60" y="6092370"/>
            <a:ext cx="1464578" cy="21588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71" y="6731943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1" y="508269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52" y="1499058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40" y="294308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lvl="0"/>
            <a:endParaRPr lang="ru-RU" sz="1400" dirty="0" smtClean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мирное время: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в военное время: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решение задач по прямому предназначению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/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/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тренажерах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танк, БМП, БТР)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стрельб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из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стрелкового оружия, танка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,БМП, БТР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5208" y="982186"/>
            <a:ext cx="3484244" cy="7325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ДЕНЕЖНОЕ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ДОВОЛЬСТВИЕ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10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5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30 до 75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рублей;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lang="ru-RU" sz="1400" b="1" dirty="0" smtClean="0">
                <a:solidFill>
                  <a:srgbClr val="000000"/>
                </a:solidFill>
                <a:latin typeface="MyriadPro-Regular"/>
              </a:rPr>
              <a:t>от 10 до 25 тыс.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</a:p>
          <a:p>
            <a:endParaRPr lang="ru-RU" sz="1400" dirty="0" smtClean="0"/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лечение, обеспечение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лекарствами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 месту военной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службы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жизни и здоровья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счет средств федерального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бюджета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ОБЕСПЕЧЕНИЕ</a:t>
            </a:r>
            <a:endParaRPr lang="ru-RU" sz="14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бесплатный проезд к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месту проведения военных сборов и обратно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13564" y="898705"/>
            <a:ext cx="3484244" cy="689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денежная компенсация за </a:t>
            </a:r>
            <a:r>
              <a:rPr lang="ru-RU" sz="1400" dirty="0" err="1">
                <a:solidFill>
                  <a:srgbClr val="000000"/>
                </a:solidFill>
                <a:latin typeface="MyriadPro-Regular"/>
              </a:rPr>
              <a:t>найм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жилых </a:t>
            </a:r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помещений в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ходе тренировочных занятий и военных сборов</a:t>
            </a:r>
          </a:p>
          <a:p>
            <a:endParaRPr lang="ru-RU" sz="5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ДОПОЛНИТЕЛЬНЫЕ </a:t>
            </a: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ЛЬГОТЫ, </a:t>
            </a:r>
            <a:r>
              <a:rPr lang="ru-RU" sz="1400" b="1" dirty="0" smtClean="0">
                <a:solidFill>
                  <a:srgbClr val="E4000F"/>
                </a:solidFill>
                <a:latin typeface="MyriadPro-Bold"/>
              </a:rPr>
              <a:t>ГАРАНТИИ И КОМПЕНСАЦИИ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при выполнении задач в условиях чрезвычайного положения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и при вооруженных конфликтах</a:t>
            </a:r>
          </a:p>
          <a:p>
            <a:endParaRPr lang="ru-RU" sz="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сохраняется рабочее место, заработная плата</a:t>
            </a:r>
          </a:p>
          <a:p>
            <a:endParaRPr lang="ru-RU" sz="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MyriadPro-Regular"/>
              </a:rPr>
              <a:t>предприятию компенсируется финансовые затраты, центрам занятости населения – выплаты по пособиям по безработице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ПЯТЬ </a:t>
            </a:r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ШАГОВ </a:t>
            </a:r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К ПОСТУПЛЕНИЮ</a:t>
            </a:r>
          </a:p>
          <a:p>
            <a:pPr algn="ctr"/>
            <a:r>
              <a:rPr lang="ru-RU" sz="1500" b="1" dirty="0" smtClean="0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Обратиться в военный комиссариат по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месту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жительства (регистрации)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подать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заявление о приеме на службу в резерве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2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Выполнить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тесты на профессиональную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пригодность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3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Пройти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медицинскую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комиссию</a:t>
            </a: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4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Сдать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нормативы по физической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подготовке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500" b="1" dirty="0" smtClean="0">
                <a:solidFill>
                  <a:srgbClr val="005CAA"/>
                </a:solidFill>
                <a:latin typeface="MyriadPro-Bold"/>
              </a:rPr>
              <a:t>5</a:t>
            </a: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Получить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военном комиссариате предписание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,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прибыть в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воинскую часть и заключить </a:t>
            </a:r>
            <a:r>
              <a:rPr lang="ru-RU" sz="1500" dirty="0" smtClean="0">
                <a:solidFill>
                  <a:srgbClr val="000000"/>
                </a:solidFill>
                <a:latin typeface="MyriadPro-Regular"/>
              </a:rPr>
              <a:t>контракт</a:t>
            </a:r>
            <a:endParaRPr lang="ru-RU" sz="15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1066" y="7267195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БОЛЕЕ ПОДРОБНО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 информацией можно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/>
          <a:srcRect b="6183"/>
          <a:stretch/>
        </p:blipFill>
        <p:spPr>
          <a:xfrm>
            <a:off x="8245119" y="7277023"/>
            <a:ext cx="940088" cy="8819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/>
          <a:srcRect l="9017" r="10695" b="7077"/>
          <a:stretch/>
        </p:blipFill>
        <p:spPr>
          <a:xfrm>
            <a:off x="32386" y="5247553"/>
            <a:ext cx="402274" cy="420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3043" y="2066729"/>
            <a:ext cx="432854" cy="4450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7" y="1017397"/>
            <a:ext cx="432854" cy="445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75" y="3324222"/>
            <a:ext cx="438950" cy="4389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1" y="6320967"/>
            <a:ext cx="438950" cy="4450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75" y="7364182"/>
            <a:ext cx="438950" cy="4450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65" y="4163099"/>
            <a:ext cx="432854" cy="4389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258071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5989" y="922103"/>
            <a:ext cx="431333" cy="445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10" b="99854" l="0" r="100000">
                        <a14:foregroundMark x1="77441" y1="28990" x2="77441" y2="28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20" y="4567008"/>
            <a:ext cx="3960000" cy="264129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100000">
                      <a:srgbClr val="FF0000"/>
                    </a:gs>
                    <a:gs pos="55000">
                      <a:schemeClr val="accent1">
                        <a:lumMod val="75000"/>
                      </a:schemeClr>
                    </a:gs>
                    <a:gs pos="25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В РЕЗЕРВЕ –ДОСТОЙНЫЙ ВЫБОР ПАТРИОТА РОССИИ!</a:t>
            </a:r>
            <a:endParaRPr lang="ru-RU" sz="2800" b="1" dirty="0">
              <a:gradFill>
                <a:gsLst>
                  <a:gs pos="100000">
                    <a:srgbClr val="FF0000"/>
                  </a:gs>
                  <a:gs pos="55000">
                    <a:schemeClr val="accent1">
                      <a:lumMod val="75000"/>
                    </a:schemeClr>
                  </a:gs>
                  <a:gs pos="25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658</Words>
  <Application>Microsoft Office PowerPoint</Application>
  <PresentationFormat>Произвольный</PresentationFormat>
  <Paragraphs>132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VK</cp:lastModifiedBy>
  <cp:revision>20</cp:revision>
  <cp:lastPrinted>2021-08-11T11:04:54Z</cp:lastPrinted>
  <dcterms:created xsi:type="dcterms:W3CDTF">2021-07-14T05:01:48Z</dcterms:created>
  <dcterms:modified xsi:type="dcterms:W3CDTF">2021-09-30T10:58:20Z</dcterms:modified>
</cp:coreProperties>
</file>